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94" r:id="rId2"/>
    <p:sldId id="284" r:id="rId3"/>
    <p:sldId id="293" r:id="rId4"/>
    <p:sldId id="285" r:id="rId5"/>
    <p:sldId id="295" r:id="rId6"/>
    <p:sldId id="286" r:id="rId7"/>
    <p:sldId id="287" r:id="rId8"/>
    <p:sldId id="288" r:id="rId9"/>
    <p:sldId id="289" r:id="rId10"/>
    <p:sldId id="296" r:id="rId11"/>
    <p:sldId id="297" r:id="rId12"/>
    <p:sldId id="298" r:id="rId13"/>
    <p:sldId id="299" r:id="rId14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88235" autoAdjust="0"/>
  </p:normalViewPr>
  <p:slideViewPr>
    <p:cSldViewPr snapToGrid="0">
      <p:cViewPr varScale="1">
        <p:scale>
          <a:sx n="76" d="100"/>
          <a:sy n="76" d="100"/>
        </p:scale>
        <p:origin x="100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D9C72-AD48-4CD4-8015-7F88521CF282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8975" y="4822825"/>
            <a:ext cx="5510213" cy="3944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BDB80-A041-4F10-9C21-75C0367A47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142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BDB80-A041-4F10-9C21-75C0367A47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474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EBDB80-A041-4F10-9C21-75C0367A47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9425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F07ED23-8A2F-23E9-17BB-AB6E6C83B8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5FFAD353-DB07-B9B0-3DAE-38075DF3A6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8DD1218-3F2D-69EA-C836-89CEC52FC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80F8F68-D92A-5BDD-8ABC-6A717540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635BB36E-F46A-5910-C0FE-5A4B4D537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262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7977652-C52C-A017-1A1D-623F444C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097D550A-C92C-9CF2-4FBA-3859F82983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A2A2D2E-7CBF-223E-3128-A0F864218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46217DC8-6C19-D7E6-D965-B3E855BC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DD247AE2-DAAE-C82A-41CF-C38002999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612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38BE6934-06DF-3DBD-063F-549CB857B3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2591BDDD-59FD-90CE-B4A3-E775CCE4B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C8DB9B6-9B01-7004-1E3B-FF884149D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F557747B-36AA-36ED-B311-4C7B17F62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81541E2B-B897-89E8-42C6-A6841AACF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54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E70E33C-B14B-D41F-036A-95D77D0C4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BA86FE8-7BBE-B21E-CEA2-B9AA86AF1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106FCE32-46A9-D690-E990-6A0D93AD9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288039CD-3C94-0417-5F59-5DCA5CC9E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B6A5DBF5-8BC5-03E4-BAE0-553A96C60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0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DDAB4FB-0868-43E8-61DD-0950A25FD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900ADF8A-F4A1-DDBC-E1C5-A42C022A2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FCADD0B-8641-3B99-1E71-0BBDCD31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C59D3CF-A574-2B11-46FD-A896016F4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0B444EB-6F84-D71E-F2C5-5AC06229A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54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A5EE6EB-9028-DD5C-5A82-A79F7FF6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2BF9509A-2F2E-ED0F-90DB-A09682B5EC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A4409C06-EAA2-88CC-C1E4-2FA4645CA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07C8282B-AA28-FA02-E8C4-CE8F114F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AD74D54B-93AC-1737-2C01-34F0C0C89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945815BF-3698-B96A-8EDF-63C945E6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30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8FCD661-1AEB-C153-97E5-612753718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71A63237-7F81-F4C7-3973-B7F6A76A0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521A513-6C7C-BCC0-05BD-DBB3466585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B41FE10-FCC0-06E4-8FF0-8D206F87D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F7977E6B-900F-DC41-85C2-EB8BEC5913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3258A424-C6F9-D018-20CB-8FA55F4D4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5B400AE0-F91F-411E-157D-29252863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80238ACD-90B9-1C6E-B319-85202FDC8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087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359B295-55CA-1F3B-D377-42B3E1BB8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54D84ADA-69E1-DA57-1182-B0B61C2A5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053B6C85-F9AE-0150-BC6B-9DDB0C1A3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CEF9BDF7-0BFA-0EE6-0516-855AD0CA0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99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7F35CCE3-E933-98B0-E0A7-C2AD0F10E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85B38CFA-F0C3-3C30-4513-4FE60088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DEBA4DD-F142-EDFD-A889-9691FF4BD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374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03E8EF6-4019-DD74-9045-9C8607FBB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F58BE68-9F81-19BE-1690-1748FFBBC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C1132225-F941-D1DF-1BB6-6D7A5B4BE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47513F91-8A6A-4C94-ED64-0037CF2C3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EB8BB8C-2392-393C-7AFE-D894A3A1D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A4427668-0029-E0CD-6EE0-FF18B234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296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6B503DB-03B7-065A-5731-A3EA8731F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CD1CC33A-8CBE-5232-4B69-D5853E7EA8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9E7BD86-6629-4744-9849-749308CDE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D108E191-7FB0-03A8-07AC-CCA64D578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D08EB57-5E64-1C9A-D3A6-97BD678B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F422FD63-173D-C24C-95B2-6B24DD40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2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8C487087-5DE9-786D-1C8B-020AF84A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GB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B892B26-0DFF-1873-1B67-A5B9DAA37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70C60AAE-8DA5-58DB-F049-FD088D5EA8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2DFF66-C472-4F3D-B9EE-5CDA17B8ED68}" type="datetimeFigureOut">
              <a:rPr lang="en-GB" smtClean="0"/>
              <a:t>17/12/2024</a:t>
            </a:fld>
            <a:endParaRPr lang="en-GB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17ED1C43-F85F-9DB0-2B7F-8894CF463C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5379BA2-97EB-5FD7-FC2C-4F8CBEB4B6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A76A7-7232-4424-B714-9F25910DC6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67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480420B-E5D8-CAFE-EE9E-A7374E45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570" y="4466912"/>
            <a:ext cx="9253653" cy="1715315"/>
          </a:xfrm>
          <a:ln w="38100">
            <a:noFill/>
          </a:ln>
        </p:spPr>
        <p:txBody>
          <a:bodyPr>
            <a:normAutofit/>
          </a:bodyPr>
          <a:lstStyle/>
          <a:p>
            <a:pPr algn="r"/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ศูนย์บัญชาการเหตุการณ์อุทกภัย วาตภัย และดินถล่ม จังหวัดร้อยเอ็ด ปี พ.ศ. 2567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สำนักงานป้องกันและบรรเทาสาธารณภัยจังหวัดร้อยเอ็ด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โทรศัพท์ 0-4351-3097 </a:t>
            </a:r>
            <a:endParaRPr lang="en-GB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DF58DC0F-A28F-A43D-9034-66C0A5A6955D}"/>
              </a:ext>
            </a:extLst>
          </p:cNvPr>
          <p:cNvSpPr txBox="1">
            <a:spLocks/>
          </p:cNvSpPr>
          <p:nvPr/>
        </p:nvSpPr>
        <p:spPr>
          <a:xfrm>
            <a:off x="1666177" y="578120"/>
            <a:ext cx="9253653" cy="2566524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b="1" dirty="0">
                <a:solidFill>
                  <a:srgbClr val="7030A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รายงานสถานการณ์อุทกภัยในพื้นที่จังหวัดร้อยเอ็ด</a:t>
            </a:r>
            <a:endParaRPr lang="en-GB" b="1" dirty="0">
              <a:solidFill>
                <a:srgbClr val="7030A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  <a:p>
            <a:pPr algn="ctr"/>
            <a:r>
              <a:rPr lang="th-TH" b="1" dirty="0">
                <a:solidFill>
                  <a:srgbClr val="7030A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ในห้วงที่ผ่านมา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3F40B02C-4E8A-0905-E601-8C2727AA3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945" y="4848107"/>
            <a:ext cx="838200" cy="863600"/>
          </a:xfrm>
          <a:prstGeom prst="rect">
            <a:avLst/>
          </a:prstGeom>
          <a:noFill/>
        </p:spPr>
      </p:pic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CB2A3DA7-75F9-1B65-80D3-DEBBE73C4E22}"/>
              </a:ext>
            </a:extLst>
          </p:cNvPr>
          <p:cNvSpPr txBox="1">
            <a:spLocks/>
          </p:cNvSpPr>
          <p:nvPr/>
        </p:nvSpPr>
        <p:spPr>
          <a:xfrm>
            <a:off x="2383570" y="5841494"/>
            <a:ext cx="9253653" cy="52410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h-TH" sz="24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ข้อมูล ณ วันที่ 29 ตุลาคม 2567</a:t>
            </a:r>
            <a:endParaRPr lang="en-GB" sz="2400" b="1" dirty="0">
              <a:solidFill>
                <a:srgbClr val="0070C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66720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8E24E5C9-DABC-6215-1ADE-64E060C32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05593"/>
            <a:ext cx="10892882" cy="4675535"/>
          </a:xfrm>
        </p:spPr>
        <p:txBody>
          <a:bodyPr/>
          <a:lstStyle/>
          <a:p>
            <a:pPr marL="0" indent="0" algn="thaiDist">
              <a:buNone/>
            </a:pPr>
            <a:r>
              <a:rPr lang="th-TH" dirty="0"/>
              <a:t>      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ด้วยมติคณะรัฐมนตรี เมื่อวันที่ 8 ตุลาคม 2567 เห็นชอบในหลักการตามที่กระทรวงมหาดไทยเสนอขอความเห็นชอบ หลักเกณฑ์ เงื่อนไข และวิธีการจ่ายเงินช่วยเหลือผู้ประสบอุทกภัยในช่วงฤดูฝนปี 2567 เพื่อใช้แทนหลักเกณฑ์เดิมที่คณะรัฐมนตรีเคยมีมติเห็นชอบ เมื่อวันที่ 17 กันยายน 2567 ดังนี้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</a:t>
            </a:r>
            <a:r>
              <a:rPr lang="th-TH" sz="2400" b="1" dirty="0">
                <a:solidFill>
                  <a:srgbClr val="7030A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จากเดิม (มติคณะรัฐมนตรี เมื่อวันที่ 17 กันยายน 2567 )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1.กรณีที่อยู่อาศัยประจำอยู่ในพื้นที่น้ำท่วมขัง ติดต่อกันตั้งแต่ 1 วัน (24 ชั่วโมง) แต่ไม่เกิน 7 วัน และทรัพย์สินได้รับความเสียหายหรือที่อยู่อาศัยประจำถูกท่วมขังเกินกว่า 7 วัน แต่ไม่เกิน 30 วัน ให้ความช่วยเหลือ ครัวเรือนละ 5,000 บาท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</a:t>
            </a:r>
            <a:r>
              <a:rPr lang="th-TH" sz="2400" b="1" spc="-2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2.กรณีที่พักอาศัยอยู่ในพื้นที่น้ำท่วมขัง ติดต่อกันเกินกว่า 30 วัน แต่ไม่เกิน 60 วัน ให้ความช่วยเหลือ ครัวเรือนละ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7,000 บาท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</a:t>
            </a:r>
            <a:r>
              <a:rPr lang="th-TH" sz="2400" b="1" spc="-4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3.กรณีที่พักอาศัยอยู่ในพื้นที่น้ำท่วมขัง ติดต่อกันเกินกว่า 60 วัน ขึ้นไป ให้ความช่วยเหลือ ครัวเรือนละ 9,000 บาท</a:t>
            </a:r>
            <a:endParaRPr lang="en-GB" sz="2400" b="1" spc="-40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A5DDEFA1-DB04-8DD3-EB2A-E6FD754967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198" y="796925"/>
            <a:ext cx="10892883" cy="13255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</a:t>
            </a:r>
            <a:r>
              <a:rPr lang="th-TH" sz="2400" b="1" spc="-60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3</a:t>
            </a:r>
            <a:r>
              <a:rPr lang="en-US" sz="2400" b="1" spc="-60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.</a:t>
            </a:r>
            <a:r>
              <a:rPr lang="th-TH" sz="2400" b="1" spc="-60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การให้ความช่วยเหลือผู้ประสบอุทกภัยในช่วงฤดูฝนปี 2567 ตามมติคณะรัฐมนตรี เมื่อวันที่ 17 กันยายน 2567 </a:t>
            </a:r>
            <a:r>
              <a:rPr lang="th-TH" sz="2400" b="1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และ เมื่อวันที่ 8 ตุลาคม 2567 </a:t>
            </a:r>
            <a:endParaRPr lang="en-GB" sz="2400" b="1" dirty="0">
              <a:solidFill>
                <a:srgbClr val="00206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1811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8FEF6C-01BB-F9DD-7CF1-D3E4B70BF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3533"/>
            <a:ext cx="10926337" cy="1325563"/>
          </a:xfrm>
        </p:spPr>
        <p:txBody>
          <a:bodyPr>
            <a:normAutofit/>
          </a:bodyPr>
          <a:lstStyle/>
          <a:p>
            <a:pPr algn="thaiDist"/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    </a:t>
            </a:r>
            <a:r>
              <a:rPr lang="th-TH" sz="2400" b="1" dirty="0">
                <a:solidFill>
                  <a:srgbClr val="7030A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เปลี่ยนเป็น (มติคณะรัฐมนตรี เมื่อวันที่ 8 ตุลาคม 2567)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กรณีที่อยู่อาศัยประจำในพื้นที่น้ำท่วม ดินถล่ม 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น้ำท่วมฉับพลัน น้ำป่าไหลหลาก น้ำล้นตลิ่ง ไม่เกิน 7 วัน และทรัพย์สินได้รับความเสียหายหรือที่อยู่อาศัยประจำถูก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น้ำท่วมขัง ติดต่อกันเกินกว่า 7 วัน ให้ความช่วยเหลืออัตราเดียว ครัวเรือนละ 9,000 บาท </a:t>
            </a:r>
            <a:endParaRPr lang="en-GB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A3BC609-1780-5C72-1587-934A58C04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16851"/>
            <a:ext cx="11074401" cy="4812215"/>
          </a:xfrm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    </a:t>
            </a:r>
            <a:r>
              <a:rPr lang="th-TH" sz="2400" b="1" spc="-8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จากสถานการณ์อุทกภัยที่เกิดขึ้นในพื้นที่จังหวัดร้อยเอ็ดดังกล่าว มีพื้นที่ได้รับผลกระทบ 1 อำเภอ คือ อำเภอเชียงขวัญ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ซึ่งได้รายงานความเสียหายและการช่วยเหลือผู้ประสบภัยกรณีที่อยู่อาศัยประจำ/ที่พักอาศัยในพื้นที่น้ำท่วมขัง ติดต่อกันเกิน 7 วัน จำนวน 6 ครัวเรือน ในพื้นที่ 2 ตำบล ได้แก่ ตำบลเชียงขวัญ จำนวน 3 ครัวเรือน และ ตำบลพลับพลา จำนวน 3 ครัวเรือน รวมทั้งสิ้น 6 ครัวเรือน รายละ 9,000 บาท เป็นเงินทั้งสิ้น 54,000 บาท (ห้าหมื่นสี่พันบาทถ้วน) และสำนักงานป้องกันและบรรเทาสาธารณภัยจังหวัดร้อยเอ็ดได้ดำเนินการตามขั้นตอนการจ่ายเงินช่วยเหลือผู้ประสบอุทกภัยในช่วงฤดูฝนปี 2567 ตรวจสอบความถูกต้องแล้ว โดยมีรายชื่อผู้มีสิทธิได้รับความช่วยเหลือ ตามมติคณะรัฐมนตรี เมื่อวันที่ 8 ตุลาคม 2567 ดังนี้ </a:t>
            </a:r>
          </a:p>
          <a:p>
            <a:pPr marL="0" indent="0" algn="thaiDist">
              <a:buNone/>
            </a:pPr>
            <a:r>
              <a:rPr lang="th-TH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  	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1.นายกษิดิ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สฐ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์ 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ศิล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สัตย์ บ้านเลขที่ 10 หมู่ที่ 7 ตำบลพลับพลา อำเภอเชียงขวัญ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	2.นางจันทร์เพ็ญ อุทาโย บ้านเลขที่ 11 หมู่ที่ 7 ตำบลพลับพลา อำเภอเชียงขวัญ 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	3.นางสาวอภิญญา สวัสดิ์เอื้อ บ้านเลขที่ 15 หมู่ที่ 7 ตำบลพลับพลา อำเภอเชียงขวัญ 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4.นายชัย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ญา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ธานี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วรร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ณ บ้านเลขที่ 140 หมู่ที่ 3 ตำบลเชียงขวัญ อำเภอเชียงขวัญ 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5.นางสาวพัชรียา 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จั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นทะชำนิ บ้านเลขที่ 45 หมู่ที่ 3 ตำบลเชียงขวัญ อำเภอเชียงขวัญ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6.นางด่อน แมดคำ บ้านเลขที่ 91 หมู่ที่ 3 ตำบลเชียงขวัญ อำเภอเชียงขวัญ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4445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062F2568-B86E-6FD5-76A4-D8C99D1683E0}"/>
              </a:ext>
            </a:extLst>
          </p:cNvPr>
          <p:cNvSpPr txBox="1"/>
          <p:nvPr/>
        </p:nvSpPr>
        <p:spPr>
          <a:xfrm>
            <a:off x="692415" y="681037"/>
            <a:ext cx="11060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2400" b="1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   </a:t>
            </a:r>
            <a:r>
              <a:rPr lang="th-TH" sz="2400" b="1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เมื่อวันพฤหัสบ​ดี​ที่ ​24 ตุลาคม ​2567​ เวลา 16.30 ​น. นายชัชวาลย์ ​</a:t>
            </a:r>
            <a:r>
              <a:rPr lang="th-TH" sz="2400" b="1" dirty="0" err="1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เบญ</a:t>
            </a:r>
            <a:r>
              <a:rPr lang="th-TH" sz="2400" b="1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จศิริวงศ์ รองผู้ว่าราชการจังหวัด​ร้อยเอ็ด รักษาราชการแทนผู้ว่าราชการจังหวัดร้อยเอ็ด พร้อมคณะ ลงพื้นที่ตรวจสอบครัวเรือนที่ประสบอุทกภัย ตามมติ ครม.ฯ ในพื้นที่ อำเภอเชียงขวัญ </a:t>
            </a:r>
            <a:endParaRPr lang="en-US" sz="2400" b="1" dirty="0">
              <a:solidFill>
                <a:srgbClr val="00206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DD3F0A7-D182-E260-50E7-7ECBA308C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582" y="4240380"/>
            <a:ext cx="3975975" cy="21310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D9D00C-351C-4908-A54A-C1C15906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0581" y="1881366"/>
            <a:ext cx="3975975" cy="2291938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307711F-120D-5CF3-765A-AB6D76D91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705" y="4218076"/>
            <a:ext cx="3806904" cy="2170622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87B2AE96-884E-0A78-3813-E936B4214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9708" y="1881366"/>
            <a:ext cx="3806904" cy="229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7F056110-1D4F-8C51-4605-EA3C82FA84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60658" y="171450"/>
            <a:ext cx="10892883" cy="981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4</a:t>
            </a:r>
            <a:r>
              <a:rPr lang="en-US" sz="2400" b="1" spc="-60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.</a:t>
            </a:r>
            <a:r>
              <a:rPr lang="th-TH" sz="2400" b="1" spc="-60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 การให้ความช่วยเหลือสิ่งสาธารณประโยชน์ที่เสียหายจากอุทกภัยในช่วงฤดูฝนปี 2567 (ด้านบรรเทาสาธารณภัย) </a:t>
            </a:r>
            <a:endParaRPr lang="en-GB" sz="2400" b="1" dirty="0">
              <a:solidFill>
                <a:srgbClr val="00206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F3252CC7-2432-1049-7C70-7E5D140D62C0}"/>
              </a:ext>
            </a:extLst>
          </p:cNvPr>
          <p:cNvSpPr txBox="1">
            <a:spLocks/>
          </p:cNvSpPr>
          <p:nvPr/>
        </p:nvSpPr>
        <p:spPr>
          <a:xfrm>
            <a:off x="838198" y="835025"/>
            <a:ext cx="10892883" cy="3863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โครงการซ่อมแซมสิ่งสาธารณประโยชน์ที่เสียหายจากอุทกภัยปี 2567 ในพื้นที่อำเภอจังหาร จำนวน 2 โครงการ ประกอบด้วย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	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1. โครงการซ่อมแซมถนนลูกรังบ้านแจ้ง หมู่ที่ 3 - โขงกลาง สายทาง รอ.ถ.144-06 ตำบลม่วงลาด อำเภอ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จังหาร จังหวัดร้อยเอ็ด จำนวน 2 ช่วง งบประมาณ 342,600 บาท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2. โครงการซ่อมแซมถนนลูกรังบ้านม่วงลาด หมู่ที่ 6 - บ้านหนองแค หมู่ที่ 8 สายทาง รอ.ถ.144-03 ตำบลม่วงลาด อำเภอจังหาร จังหวัดร้อยเอ็ด จำนวน 3 ช่วง งบประมาณ 456,000 บาท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รวมทั้งสิ้นเป็นเงิน จำนวน 798,600 บาท 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(ผ่านมติการประชุม ก.ช.ภ.จ.ร้อยเอ็ด ครั้งที่ 5/๒๕๖7 เมื่อวันศุกร์ที่ 15 พฤศจิกายน ๒๕๖7)</a:t>
            </a:r>
          </a:p>
          <a:p>
            <a:pPr marL="0" indent="0" algn="thaiDist">
              <a:buFont typeface="Arial" panose="020B0604020202020204" pitchFamily="34" charset="0"/>
              <a:buNone/>
            </a:pPr>
            <a:endParaRPr lang="th-TH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715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B7B6037-09D8-9099-9BFE-67C338F0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4997"/>
            <a:ext cx="10515600" cy="1653246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sz="3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สถานการณ์อุทกภัยห้วงที่ผ่านมาในพื้นที่จังหวัดร้อยเอ็ด</a:t>
            </a:r>
            <a:endParaRPr lang="en-GB" sz="3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7" name="ตัวแทนเนื้อหา 6">
            <a:extLst>
              <a:ext uri="{FF2B5EF4-FFF2-40B4-BE49-F238E27FC236}">
                <a16:creationId xmlns:a16="http://schemas.microsoft.com/office/drawing/2014/main" id="{43148974-A054-312D-A01D-473A1DC96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068" y="2239665"/>
            <a:ext cx="8729402" cy="3902424"/>
          </a:xfrm>
        </p:spPr>
        <p:txBody>
          <a:bodyPr>
            <a:normAutofit lnSpcReduction="10000"/>
          </a:bodyPr>
          <a:lstStyle/>
          <a:p>
            <a:pPr marL="0" indent="0" algn="thaiDist">
              <a:buNone/>
            </a:pPr>
            <a:r>
              <a:rPr lang="th-TH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สถานการณ์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1. จากอิทธิพลร่องมรสุมกำลังแรงพาดผ่านภาคเหนือและภาคตะวันออกเฉียงเหนือ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ในห้วงวันที่ 14-21 กรกฎาคม 2567 ทำให้มีฝนตกหนักต่อเนื่องติดต่อกันหลายวัน ส่งผลให้อ่างเก็บน้ำห้วยเชียงคำ บ้านบ่อหลุม ตำบลโนนราศี อำเภอบรบือ จังหวัดมหาสารคาม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มีปริมาณน้ำไหลเข้าอ่างอย่างรวดเร็วเป็นจำนวนมาก ทำให้มีน้ำเกินปริมาณความจุอ่าง น้ำไหลล้นทำนบดินและกัดเซาะ ส่งผลให้พนังคันดินที่ใช้ในการสัญจรขาด ปริมาณน้ำจำนวนมากไหลทะลักเข้าท่วมพื้นที่นาข้าวของประชาชนที่อยู่ท้ายอ่างเก็บน้ำอย่างรวดเร็ว </a:t>
            </a:r>
          </a:p>
          <a:p>
            <a:pPr marL="0" indent="0" algn="thaiDist">
              <a:spcBef>
                <a:spcPts val="0"/>
              </a:spcBef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</a:t>
            </a:r>
          </a:p>
          <a:p>
            <a:pPr marL="0" indent="0" algn="thaiDist">
              <a:spcBef>
                <a:spcPts val="0"/>
              </a:spcBef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	จากกรณีดังกล่าวส่งผลให้น้ำไหลหลากลงลำน้ำเสียวใหญ่และลำน้ำเสียวน้อย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ในเขตพื้นที่อำเภอปทุมรัต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ต์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อำเภอเกษตรวิสัย อำเภอสุวรรณภูมิ อำเภอโพนทราย และ อำเภอหนอง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ฮี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จังหวัดร้อยเอ็ด ก่อนจะไหลลงสู่แม่น้ำมูลตามลำดับ 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260D215-6BF9-D667-C082-3ACE9600C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5"/>
          <a:stretch/>
        </p:blipFill>
        <p:spPr>
          <a:xfrm>
            <a:off x="255375" y="2018549"/>
            <a:ext cx="2825970" cy="229680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2622D69-5345-54C0-0664-7CB7AA71E8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6"/>
          <a:stretch/>
        </p:blipFill>
        <p:spPr>
          <a:xfrm>
            <a:off x="255375" y="4438364"/>
            <a:ext cx="2825970" cy="229680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00303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01DD584-C8F6-9D56-C549-EDAA26B6A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2585" y="1627393"/>
            <a:ext cx="5878550" cy="3252446"/>
          </a:xfrm>
        </p:spPr>
        <p:txBody>
          <a:bodyPr>
            <a:normAutofit/>
          </a:bodyPr>
          <a:lstStyle/>
          <a:p>
            <a:pPr marL="0" indent="0" algn="thaiDist">
              <a:buNone/>
            </a:pPr>
            <a: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2</a:t>
            </a:r>
            <a: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.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โครงการส่งน้ำและบำรุงรักษา</a:t>
            </a:r>
            <a:r>
              <a:rPr lang="th-TH" sz="2400" b="1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ชีก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ลาง ได้ประกาศ</a:t>
            </a:r>
            <a:b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การปรับเพิ่มการระบายน้ำในแม่น้ำชี ทั้ง 4 เขื่อน ได้แก่ </a:t>
            </a:r>
            <a:b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เขื่อนชนบท เขื่อนมหาสารคาม เขื่อนวังยาง และเขื่อนร้อยเอ็ด จากร่องมรสุมกำลังแรงพาดผ่านภาคเหนือและภาคตะวันออกเฉียงเหนือ อาจทำให้เกิดน้ำท่วมฉับพลัน น้ำป่า</a:t>
            </a:r>
            <a:b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ไหลหลาก และน้ำล้นตลิ่ง ส่งผลให้อำเภอที่อยู่ในเขตพื้นที่</a:t>
            </a:r>
            <a:b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ลุ่มต่ำริมฝั่งแม่น้ำชี น้ำเอ่อล้นตลิ่งไหลหลากเข้าท่วมพื้นที่</a:t>
            </a:r>
            <a:b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นาข้าวของประชาชนได้รับความเดือดร้อน </a:t>
            </a:r>
            <a:endParaRPr lang="en-GB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4B443CFA-0E83-279E-3431-81BF8A1C8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890" y="810240"/>
            <a:ext cx="3647250" cy="523751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2853548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id="{074601B3-0060-875B-4E30-2A3FEE705ADA}"/>
              </a:ext>
            </a:extLst>
          </p:cNvPr>
          <p:cNvSpPr txBox="1">
            <a:spLocks/>
          </p:cNvSpPr>
          <p:nvPr/>
        </p:nvSpPr>
        <p:spPr>
          <a:xfrm>
            <a:off x="838200" y="1708187"/>
            <a:ext cx="11060151" cy="979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/>
            <a:endParaRPr lang="th-TH" sz="1600" b="1" dirty="0">
              <a:solidFill>
                <a:srgbClr val="0070C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0ABBD82E-6C8F-30E9-93D8-5DCEFA553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1318"/>
            <a:ext cx="10515600" cy="745601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th-TH" sz="3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ผลกระทบ (ลุ่มน้ำเสียวใหญ่ และ ลุ่มน้ำชี) </a:t>
            </a:r>
            <a:endParaRPr lang="en-GB" sz="3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32999B6D-C6EC-90A9-A8FE-10D89548BC9F}"/>
              </a:ext>
            </a:extLst>
          </p:cNvPr>
          <p:cNvSpPr txBox="1">
            <a:spLocks/>
          </p:cNvSpPr>
          <p:nvPr/>
        </p:nvSpPr>
        <p:spPr>
          <a:xfrm>
            <a:off x="526193" y="1708187"/>
            <a:ext cx="5374665" cy="45321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8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การประกาศเขตพื้นที่ประสบสาธารณภัย/</a:t>
            </a:r>
            <a:br>
              <a:rPr lang="th-TH" sz="28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เขตการให้ความช่วยเหลือผู้ประสบภัยพิบัติ</a:t>
            </a:r>
            <a:br>
              <a:rPr lang="th-TH" sz="28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8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กรณีฉุกเฉิน (อุทกภัย)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</a:t>
            </a: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ปัจจุบันจังหวัดร้อยเอ็ดได้ประกาศเขตพื้นที่ประสบ</a:t>
            </a:r>
            <a:b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สาธารณภัย/เขตการให้ความช่วยเหลือผู้ประสบภัยพิบัติกรณีฉุกเฉิน (อุทกภัย) ในพื้นที่ 16 อำเภอ ประกอบด้วย อำเภอเกษตรวิสัย ปทุมรัต</a:t>
            </a:r>
            <a:r>
              <a:rPr lang="th-TH" sz="2400" b="1" spc="-30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ต์</a:t>
            </a: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โพนทราย โพธิ์ชัย </a:t>
            </a:r>
            <a:b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อาจสามารถ ทุ่งเขาหลวง ธวัชบุรี เสลภูมิ สุวรรณภูมิ </a:t>
            </a:r>
            <a:b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เชียงขวัญ พนมไพร โพนทอง เมืองร้อยเอ็ด จังหาร </a:t>
            </a:r>
            <a:b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จตุรพัก</a:t>
            </a:r>
            <a:r>
              <a:rPr lang="th-TH" sz="2400" b="1" spc="-30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ตร</a:t>
            </a: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พิมาน และอำเภอหนอง</a:t>
            </a:r>
            <a:r>
              <a:rPr lang="th-TH" sz="2400" b="1" spc="-30" dirty="0" err="1">
                <a:latin typeface="TH NiramitIT๙" panose="02000506000000020004" pitchFamily="2" charset="-34"/>
                <a:cs typeface="TH NiramitIT๙" panose="02000506000000020004" pitchFamily="2" charset="-34"/>
              </a:rPr>
              <a:t>ฮี</a:t>
            </a: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66 ตำบล 438 หมู่บ้าน 14,</a:t>
            </a:r>
            <a:r>
              <a:rPr lang="en-US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841</a:t>
            </a: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ครัวเรือน</a:t>
            </a:r>
            <a:endParaRPr lang="en-GB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CACCFBB-4945-E36D-0F58-EFC2CE59C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477" y="1467692"/>
            <a:ext cx="5001323" cy="4772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46556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FC0647-C717-1236-175C-9870A8F41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8494" y="1479041"/>
            <a:ext cx="5763321" cy="695780"/>
          </a:xfrm>
        </p:spPr>
        <p:txBody>
          <a:bodyPr>
            <a:normAutofit/>
          </a:bodyPr>
          <a:lstStyle/>
          <a:p>
            <a:r>
              <a:rPr lang="th-TH" sz="2400" b="1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สิ่งสาธารณประโยชน์และอื่น ๆ ที่ได้รับผลกระทบ</a:t>
            </a:r>
            <a:endParaRPr lang="en-GB" sz="2400" b="1" dirty="0">
              <a:solidFill>
                <a:srgbClr val="00206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84031702-E133-27CE-DA08-B41614EFFF1C}"/>
              </a:ext>
            </a:extLst>
          </p:cNvPr>
          <p:cNvSpPr txBox="1">
            <a:spLocks/>
          </p:cNvSpPr>
          <p:nvPr/>
        </p:nvSpPr>
        <p:spPr>
          <a:xfrm>
            <a:off x="959446" y="416999"/>
            <a:ext cx="10515600" cy="8163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3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ผลกระทบ (ลุ่มน้ำเสียวใหญ่ และ ลุ่มน้ำชี) </a:t>
            </a:r>
            <a:endParaRPr lang="en-GB" sz="3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43085031-DF9B-0945-8191-4463D6788729}"/>
              </a:ext>
            </a:extLst>
          </p:cNvPr>
          <p:cNvSpPr txBox="1">
            <a:spLocks/>
          </p:cNvSpPr>
          <p:nvPr/>
        </p:nvSpPr>
        <p:spPr>
          <a:xfrm>
            <a:off x="1070517" y="5050784"/>
            <a:ext cx="4002847" cy="506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ที่มา  ข้อมูลรายงานเหตุด่วนสาธารณภัยอำเภอ</a:t>
            </a:r>
            <a:endParaRPr lang="en-GB" sz="20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9081F5B-93F8-909E-8550-61572A8EF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08" y="2119128"/>
            <a:ext cx="11163704" cy="27985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64051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id="{074601B3-0060-875B-4E30-2A3FEE705ADA}"/>
              </a:ext>
            </a:extLst>
          </p:cNvPr>
          <p:cNvSpPr txBox="1">
            <a:spLocks/>
          </p:cNvSpPr>
          <p:nvPr/>
        </p:nvSpPr>
        <p:spPr>
          <a:xfrm>
            <a:off x="838200" y="1725935"/>
            <a:ext cx="6109778" cy="4014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/>
            <a:endParaRPr lang="th-TH" sz="1600" b="1" dirty="0">
              <a:solidFill>
                <a:srgbClr val="0070C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B9FFAF5B-B8BA-04CC-19AC-2ABE56F23C7F}"/>
              </a:ext>
            </a:extLst>
          </p:cNvPr>
          <p:cNvSpPr txBox="1"/>
          <p:nvPr/>
        </p:nvSpPr>
        <p:spPr>
          <a:xfrm>
            <a:off x="521629" y="536573"/>
            <a:ext cx="113528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b="1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ด้านพืช </a:t>
            </a:r>
            <a:r>
              <a:rPr lang="th-TH" sz="22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พื้นที่ทางการเกษตรได้รับผลกระทบ 16 อำเภอ 55 ตำบล 345 หมู่บ้าน เกษตรกร 8,915 ราย พื้นที่ 75,649,.2825 ไร่ </a:t>
            </a:r>
            <a:r>
              <a:rPr lang="th-TH" sz="2200" b="1" spc="-2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วงเงินขอรับการช่วยเหลือ 101,394,139.55 บาท และคงเหลือ 8 อำเภอที่ยังไม่นำเข้าที่ประชุม ก.ช.ภ.อ.พิจารณาให้ความช่วยเหลือ</a:t>
            </a:r>
            <a:endParaRPr lang="en-GB" sz="2200" b="1" spc="-20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FC0B7CF0-91D3-007A-6FE9-6DB2D3586926}"/>
              </a:ext>
            </a:extLst>
          </p:cNvPr>
          <p:cNvSpPr txBox="1"/>
          <p:nvPr/>
        </p:nvSpPr>
        <p:spPr>
          <a:xfrm>
            <a:off x="521629" y="6457890"/>
            <a:ext cx="73015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t>ที่มา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t> สำนักงานเกษตรจังหวัดร้อยเอ็ด    ณ วันที่ 20 พฤศจิกายน 2567</a:t>
            </a:r>
            <a:endParaRPr lang="en-GB" sz="1600" dirty="0"/>
          </a:p>
        </p:txBody>
      </p:sp>
      <p:sp>
        <p:nvSpPr>
          <p:cNvPr id="9" name="ลูกศร: ขวา 8">
            <a:extLst>
              <a:ext uri="{FF2B5EF4-FFF2-40B4-BE49-F238E27FC236}">
                <a16:creationId xmlns:a16="http://schemas.microsoft.com/office/drawing/2014/main" id="{9B51DBDA-BD37-2616-C4E0-6120146B2451}"/>
              </a:ext>
            </a:extLst>
          </p:cNvPr>
          <p:cNvSpPr/>
          <p:nvPr/>
        </p:nvSpPr>
        <p:spPr>
          <a:xfrm>
            <a:off x="4496351" y="5198107"/>
            <a:ext cx="278297" cy="251858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4CBD459-4F9D-F085-6DB2-C59440A13380}"/>
              </a:ext>
            </a:extLst>
          </p:cNvPr>
          <p:cNvSpPr txBox="1"/>
          <p:nvPr/>
        </p:nvSpPr>
        <p:spPr>
          <a:xfrm>
            <a:off x="3893089" y="89854"/>
            <a:ext cx="41185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IT๙" panose="02000506000000020004" pitchFamily="2" charset="-34"/>
                <a:ea typeface="+mn-ea"/>
                <a:cs typeface="TH NiramitIT๙" panose="02000506000000020004" pitchFamily="2" charset="-34"/>
              </a:rPr>
              <a:t>พื้นที่ทางการเกษตรได้รับผลกระทบ</a:t>
            </a:r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90883EC0-0FAA-172C-FDF7-7C291861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29" y="1258549"/>
            <a:ext cx="11454471" cy="519934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08281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BA1F850-3AEC-08E3-2CC1-0FD77066E7BA}"/>
              </a:ext>
            </a:extLst>
          </p:cNvPr>
          <p:cNvSpPr txBox="1"/>
          <p:nvPr/>
        </p:nvSpPr>
        <p:spPr>
          <a:xfrm>
            <a:off x="1013522" y="6165296"/>
            <a:ext cx="5958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</a:t>
            </a:r>
            <a:r>
              <a:rPr lang="th-TH" sz="2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ที่มา </a:t>
            </a:r>
            <a:r>
              <a:rPr lang="en-US" sz="2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: </a:t>
            </a:r>
            <a:r>
              <a:rPr lang="th-TH" sz="2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สำนักงานประมงจังหวัดร้อยเอ็ด ณ วันที่ </a:t>
            </a:r>
            <a:r>
              <a:rPr lang="en-US" sz="2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16</a:t>
            </a:r>
            <a:r>
              <a:rPr lang="th-TH" sz="20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ธันวาคม 2567 </a:t>
            </a:r>
            <a:endParaRPr lang="en-GB" sz="20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BE127BDA-3180-BA21-E545-C02FB4555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828" y="169484"/>
            <a:ext cx="8364344" cy="695780"/>
          </a:xfrm>
        </p:spPr>
        <p:txBody>
          <a:bodyPr>
            <a:norm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พื้นที่ทางการประมงที่ได้รับความเสียหายและการให้ความช่วยเหลือ</a:t>
            </a:r>
            <a:endParaRPr lang="en-GB" sz="2800" b="1" dirty="0">
              <a:solidFill>
                <a:srgbClr val="002060"/>
              </a:solidFill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B517B540-76C8-A9CB-0430-E5CB325C4181}"/>
              </a:ext>
            </a:extLst>
          </p:cNvPr>
          <p:cNvSpPr txBox="1"/>
          <p:nvPr/>
        </p:nvSpPr>
        <p:spPr>
          <a:xfrm>
            <a:off x="1110010" y="721418"/>
            <a:ext cx="1084731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F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ด้านประมง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พื้นที่ทางการประมงได้รับความเสียหาย 9 อำเภอ 26 ตำบล 128 หมู่บ้าน เกษตรกร 183 ราย </a:t>
            </a:r>
          </a:p>
          <a:p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รวมพื้นที่เสียหายทั้งสิ้น 318.25 ไร่ วงเงินขอรับการช่วยเหลือ 1,561,026.50 บาท </a:t>
            </a:r>
            <a:endParaRPr lang="en-GB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00B44B7-B586-347A-9888-C24178A36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58" y="1613970"/>
            <a:ext cx="11579170" cy="4522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642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เนื้อหา 2">
            <a:extLst>
              <a:ext uri="{FF2B5EF4-FFF2-40B4-BE49-F238E27FC236}">
                <a16:creationId xmlns:a16="http://schemas.microsoft.com/office/drawing/2014/main" id="{93D3CA8B-2F0F-E3B5-4DD3-1782373E0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152" y="522614"/>
            <a:ext cx="10887696" cy="1577576"/>
          </a:xfrm>
        </p:spPr>
        <p:txBody>
          <a:bodyPr>
            <a:noAutofit/>
          </a:bodyPr>
          <a:lstStyle/>
          <a:p>
            <a:pPr marL="0" indent="0" algn="thaiDist">
              <a:buNone/>
            </a:pPr>
            <a:r>
              <a:rPr lang="th-TH" sz="24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สถานการณ์ปัจจุบัน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 </a:t>
            </a:r>
            <a:r>
              <a:rPr lang="th-TH" sz="2400" b="1" spc="-3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ปัจจุบันสถานการณ์ได้คลี่คลายแล้ว ซึ่ง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ศูนย์บัญชาการเหตุการณ์อุทกภัย วาตภัย และดินถล่ม จังหวัดร้อยเอ็ด 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จะได้เร่งรัดหน่วยงานที่เกี่ยวข้องในการดำเนินการให้ความช่วยเหลือประชาชนผู้ที่ได้รับผลกระทบจากสถานการณ์อุทกภัยตามระเบียบต่อไป</a:t>
            </a:r>
            <a:endParaRPr lang="en-GB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sp>
        <p:nvSpPr>
          <p:cNvPr id="5" name="ตัวแทนเนื้อหา 2">
            <a:extLst>
              <a:ext uri="{FF2B5EF4-FFF2-40B4-BE49-F238E27FC236}">
                <a16:creationId xmlns:a16="http://schemas.microsoft.com/office/drawing/2014/main" id="{21E0E264-A772-23B8-0ED9-777BB1AFF5B6}"/>
              </a:ext>
            </a:extLst>
          </p:cNvPr>
          <p:cNvSpPr txBox="1">
            <a:spLocks/>
          </p:cNvSpPr>
          <p:nvPr/>
        </p:nvSpPr>
        <p:spPr>
          <a:xfrm>
            <a:off x="631014" y="2100190"/>
            <a:ext cx="10908834" cy="22216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b="1" dirty="0">
                <a:solidFill>
                  <a:srgbClr val="0070C0"/>
                </a:solidFill>
                <a:latin typeface="TH NiramitIT๙" panose="02000506000000020004" pitchFamily="2" charset="-34"/>
                <a:cs typeface="TH NiramitIT๙" panose="02000506000000020004" pitchFamily="2" charset="-34"/>
              </a:rPr>
              <a:t>การให้ความช่วยเหลือที่ผ่านมา</a:t>
            </a:r>
          </a:p>
          <a:p>
            <a:pPr marL="0" indent="0" algn="thaiDist">
              <a:buNone/>
            </a:pP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1</a:t>
            </a:r>
            <a: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.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</a:t>
            </a:r>
            <a:r>
              <a:rPr lang="th-TH" sz="2400" b="1" spc="-6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สำนักงานป้องกันและบรรเทาสาธารณภัยจังหวัดร้อยเอ็ด ร่วมกับ โครงการชลประทานร้อยเอ็ด โครงการส่งน้ำและบำรุงรักษาเสียวใหญ่ </a:t>
            </a:r>
            <a:r>
              <a:rPr lang="th-TH" sz="2400" b="1" spc="-4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สนับสนุนเครื่องมืออุปกรณ์และเร่งการระบายน้ำ มณฑลทหารบกที่ 27 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กองพันทหารราบที่ 3 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กรมทหารราบที่ 16 หน่วยพัฒนาการเคลื่อนที่ 54 ตำรวจตระเวนชายแดนภาค 2 สนับสนุนกำลังพลและยุทโธปกรณ์ องค์การบริหารส่วนจังหวัดร้อยเอ็ด สนับสนุนทรายและกระสอบทราย </a:t>
            </a:r>
            <a:r>
              <a:rPr lang="th-TH" sz="2400" b="1" spc="-20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รวมทั้งอำเภอ/องค์กรปกครองส่วนท้องถิ่นตลอดจนประชาชนจิตอาสาในพื้นที่ดำเนินการให้ความช่วยเหลือ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พื้นที่ประสบอุทกภัย </a:t>
            </a:r>
          </a:p>
          <a:p>
            <a:pPr marL="0" indent="0" algn="thaiDist">
              <a:buFont typeface="Arial" panose="020B0604020202020204" pitchFamily="34" charset="0"/>
              <a:buNone/>
            </a:pPr>
            <a:r>
              <a:rPr lang="th-TH" sz="2400" dirty="0">
                <a:latin typeface="TH SarabunIT๙" panose="020B0500040200020003" pitchFamily="34" charset="-34"/>
                <a:cs typeface="TH SarabunIT๙" panose="020B0500040200020003" pitchFamily="34" charset="-34"/>
              </a:rPr>
              <a:t>    </a:t>
            </a:r>
            <a:endParaRPr lang="en-GB" sz="2400" dirty="0"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7108247-173D-4AE0-E4EC-10FB06732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783" y="4442065"/>
            <a:ext cx="2892379" cy="192579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F6E7615-B4E5-A66E-37B5-17277A18E5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1" b="21505"/>
          <a:stretch/>
        </p:blipFill>
        <p:spPr>
          <a:xfrm>
            <a:off x="6213455" y="4447166"/>
            <a:ext cx="2900779" cy="192579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6A52DFF-EC0B-26F6-C169-EE7C219A5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8" y="4436963"/>
            <a:ext cx="2900780" cy="193089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DA77FAC-8C68-BEB1-A887-C67E7EB39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447" y="4442065"/>
            <a:ext cx="3131509" cy="193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38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ตัวแทนเนื้อหา 2">
            <a:extLst>
              <a:ext uri="{FF2B5EF4-FFF2-40B4-BE49-F238E27FC236}">
                <a16:creationId xmlns:a16="http://schemas.microsoft.com/office/drawing/2014/main" id="{891CE095-39ED-8D3D-3371-63296A8DB889}"/>
              </a:ext>
            </a:extLst>
          </p:cNvPr>
          <p:cNvSpPr txBox="1">
            <a:spLocks/>
          </p:cNvSpPr>
          <p:nvPr/>
        </p:nvSpPr>
        <p:spPr>
          <a:xfrm>
            <a:off x="708107" y="623589"/>
            <a:ext cx="10775786" cy="7124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Font typeface="Arial" panose="020B0604020202020204" pitchFamily="34" charset="0"/>
              <a:buNone/>
            </a:pPr>
            <a:r>
              <a:rPr lang="en-US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      2.</a:t>
            </a: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จังหวัดร้อยเอ็ดได้สั่งการให้สำนักงานเกษตรจังหวัดร้อยเอ็ดร่วมกับอำเภอ เร่งดำเนินการสำรวจพื้นที่นาข้าว</a:t>
            </a:r>
            <a:b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</a:br>
            <a:r>
              <a:rPr lang="th-TH" sz="2400" b="1" dirty="0">
                <a:latin typeface="TH NiramitIT๙" panose="02000506000000020004" pitchFamily="2" charset="-34"/>
                <a:cs typeface="TH NiramitIT๙" panose="02000506000000020004" pitchFamily="2" charset="-34"/>
              </a:rPr>
              <a:t>ที่ได้รับผลกระทบจากสถานการณ์อุทกภัย เพื่อจะได้ให้ความช่วยเหลือตามระเบียบต่อไป</a:t>
            </a:r>
            <a:endParaRPr lang="en-GB" sz="2400" b="1" dirty="0">
              <a:latin typeface="TH NiramitIT๙" panose="02000506000000020004" pitchFamily="2" charset="-34"/>
              <a:cs typeface="TH NiramitIT๙" panose="02000506000000020004" pitchFamily="2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3A491D8-5AEB-AB44-5135-A5CF96AC8D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74"/>
          <a:stretch/>
        </p:blipFill>
        <p:spPr>
          <a:xfrm>
            <a:off x="1182180" y="1434094"/>
            <a:ext cx="9522991" cy="4198224"/>
          </a:xfrm>
          <a:prstGeom prst="rect">
            <a:avLst/>
          </a:prstGeom>
        </p:spPr>
      </p:pic>
      <p:sp>
        <p:nvSpPr>
          <p:cNvPr id="2" name="ตัวแทนเนื้อหา 2">
            <a:extLst>
              <a:ext uri="{FF2B5EF4-FFF2-40B4-BE49-F238E27FC236}">
                <a16:creationId xmlns:a16="http://schemas.microsoft.com/office/drawing/2014/main" id="{FB0DD8DA-B738-5E60-E89C-6FC9677568E5}"/>
              </a:ext>
            </a:extLst>
          </p:cNvPr>
          <p:cNvSpPr txBox="1">
            <a:spLocks/>
          </p:cNvSpPr>
          <p:nvPr/>
        </p:nvSpPr>
        <p:spPr>
          <a:xfrm>
            <a:off x="6603381" y="5878187"/>
            <a:ext cx="5049644" cy="712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thaiDist"/>
            <a:endParaRPr lang="th-TH" sz="1600" b="1" dirty="0">
              <a:solidFill>
                <a:srgbClr val="0070C0"/>
              </a:solidFill>
              <a:latin typeface="TH SarabunIT๙" panose="020B0500040200020003" pitchFamily="34" charset="-34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31642196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2297</TotalTime>
  <Words>1454</Words>
  <Application>Microsoft Office PowerPoint</Application>
  <PresentationFormat>แบบจอกว้าง</PresentationFormat>
  <Paragraphs>52</Paragraphs>
  <Slides>13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TH NiramitIT๙</vt:lpstr>
      <vt:lpstr>TH SarabunIT๙</vt:lpstr>
      <vt:lpstr>ธีมของ Office</vt:lpstr>
      <vt:lpstr>ศูนย์บัญชาการเหตุการณ์อุทกภัย วาตภัย และดินถล่ม จังหวัดร้อยเอ็ด ปี พ.ศ. 2567 สำนักงานป้องกันและบรรเทาสาธารณภัยจังหวัดร้อยเอ็ด โทรศัพท์ 0-4351-3097 </vt:lpstr>
      <vt:lpstr> สถานการณ์อุทกภัยห้วงที่ผ่านมาในพื้นที่จังหวัดร้อยเอ็ด</vt:lpstr>
      <vt:lpstr>งานนำเสนอ PowerPoint</vt:lpstr>
      <vt:lpstr>ผลกระทบ (ลุ่มน้ำเสียวใหญ่ และ ลุ่มน้ำชี) </vt:lpstr>
      <vt:lpstr>สิ่งสาธารณประโยชน์และอื่น ๆ ที่ได้รับผลกระทบ</vt:lpstr>
      <vt:lpstr>งานนำเสนอ PowerPoint</vt:lpstr>
      <vt:lpstr>พื้นที่ทางการประมงที่ได้รับความเสียหายและการให้ความช่วยเหลือ</vt:lpstr>
      <vt:lpstr>งานนำเสนอ PowerPoint</vt:lpstr>
      <vt:lpstr>งานนำเสนอ PowerPoint</vt:lpstr>
      <vt:lpstr>      3.การให้ความช่วยเหลือผู้ประสบอุทกภัยในช่วงฤดูฝนปี 2567 ตามมติคณะรัฐมนตรี เมื่อวันที่ 17 กันยายน 2567 และ เมื่อวันที่ 8 ตุลาคม 2567 </vt:lpstr>
      <vt:lpstr>           เปลี่ยนเป็น (มติคณะรัฐมนตรี เมื่อวันที่ 8 ตุลาคม 2567) กรณีที่อยู่อาศัยประจำในพื้นที่น้ำท่วม ดินถล่ม  น้ำท่วมฉับพลัน น้ำป่าไหลหลาก น้ำล้นตลิ่ง ไม่เกิน 7 วัน และทรัพย์สินได้รับความเสียหายหรือที่อยู่อาศัยประจำถูก น้ำท่วมขัง ติดต่อกันเกินกว่า 7 วัน ให้ความช่วยเหลืออัตราเดียว ครัวเรือนละ 9,000 บาท </vt:lpstr>
      <vt:lpstr>งานนำเสนอ PowerPoint</vt:lpstr>
      <vt:lpstr>      4. การให้ความช่วยเหลือสิ่งสาธารณประโยชน์ที่เสียหายจากอุทกภัยในช่วงฤดูฝนปี 2567 (ด้านบรรเทาสาธารณภัย)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การตรวจราชการประจำเดือนกรกฎาคม 2567 หัวหน้าผู้ตรวจราชการกระทรวงมหาดไทย (นายณัฐวัสส์  วิริยานภาภรณ์)</dc:title>
  <dc:creator>DDPM-USER</dc:creator>
  <cp:lastModifiedBy>DDPM-USER</cp:lastModifiedBy>
  <cp:revision>447</cp:revision>
  <cp:lastPrinted>2024-10-29T07:46:02Z</cp:lastPrinted>
  <dcterms:created xsi:type="dcterms:W3CDTF">2024-07-15T03:18:27Z</dcterms:created>
  <dcterms:modified xsi:type="dcterms:W3CDTF">2024-12-17T10:14:35Z</dcterms:modified>
</cp:coreProperties>
</file>